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5" r:id="rId5"/>
    <p:sldId id="262" r:id="rId6"/>
    <p:sldId id="263" r:id="rId7"/>
    <p:sldId id="264" r:id="rId8"/>
    <p:sldId id="270" r:id="rId9"/>
    <p:sldId id="266" r:id="rId10"/>
    <p:sldId id="260" r:id="rId11"/>
    <p:sldId id="27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Kaela" initials="MK" lastIdx="4" clrIdx="0">
    <p:extLst>
      <p:ext uri="{19B8F6BF-5375-455C-9EA6-DF929625EA0E}">
        <p15:presenceInfo xmlns:p15="http://schemas.microsoft.com/office/powerpoint/2012/main" userId="S-1-5-21-795392005-3913728759-1119654287-345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C54EB-BE82-4B3C-A638-03B4E8466736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A674A-6230-4D7F-A647-33C0A5B5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Verbally talk about developing intuition through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A674A-6230-4D7F-A647-33C0A5B567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begin to develop an intuition for mission design by adjusting a spacecraft’s initial conditions and observing the impact on the orbit.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A674A-6230-4D7F-A647-33C0A5B567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4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969E-D36E-48C5-8AD5-C73CAF76BE33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9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2AF5-D02C-4E82-BD9A-676364F6AC8E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BAD9-6BE4-409A-8235-6657048FABB1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F20B-40A3-4840-8EFA-432FAB709007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A02F-55A6-49A1-859C-3AB2313340D7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29E0-1DD3-4AA5-9510-7CB8BB45CBC4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0094-62F0-486F-99ED-10D301450556}" type="datetime1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FD6-FBC7-4CEF-9ACB-4CA32CA32B32}" type="datetime1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9720-5ADB-4CA3-8B88-E5B8B1FB28C8}" type="datetime1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1E4-3995-4AF8-BE5B-D9506A9A74C7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12A8-708E-4FDE-A8F8-94FC08FD3787}" type="datetime1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4319-F079-406A-9597-EBDF60D884F2}" type="datetime1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25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0566F302-DCFE-49F8-8B1B-49648D632D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5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videos/app-designer-117921.html" TargetMode="External"/><Relationship Id="rId2" Type="http://schemas.openxmlformats.org/officeDocument/2006/relationships/hyperlink" Target="https://ssd.jpl.nasa.gov/horizons.cg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Lunar-orbit_rendezvous.jpg" TargetMode="External"/><Relationship Id="rId4" Type="http://schemas.openxmlformats.org/officeDocument/2006/relationships/hyperlink" Target="https://pixabay.com/photos/milky-way-starry-sky-night-sky-star-269556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537" y="371960"/>
            <a:ext cx="9653344" cy="1433188"/>
          </a:xfrm>
          <a:solidFill>
            <a:schemeClr val="tx1">
              <a:alpha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600" dirty="0">
                <a:solidFill>
                  <a:schemeClr val="bg1"/>
                </a:solidFill>
                <a:latin typeface="Corbel" panose="020B0503020204020204" pitchFamily="34" charset="0"/>
              </a:rPr>
              <a:t>Houston, We Don’t Have a Problem:</a:t>
            </a:r>
            <a:br>
              <a:rPr lang="en-US" sz="56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3300" dirty="0">
                <a:solidFill>
                  <a:schemeClr val="bg1"/>
                </a:solidFill>
                <a:latin typeface="Corbel" panose="020B0503020204020204" pitchFamily="34" charset="0"/>
              </a:rPr>
              <a:t>Designing Tools to Develop Orbital Mechanics Intuition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9930" y="2127423"/>
            <a:ext cx="2465021" cy="3870751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Maciek </a:t>
            </a:r>
            <a:r>
              <a:rPr lang="en-U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Czyż</a:t>
            </a:r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Dr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. Kaela 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Martin</a:t>
            </a:r>
          </a:p>
          <a:p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Dr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orbel" panose="020B0503020204020204" pitchFamily="34" charset="0"/>
              </a:rPr>
              <a:t>Elif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Miskio</a:t>
            </a:r>
            <a:r>
              <a:rPr lang="en-US" dirty="0" err="1">
                <a:solidFill>
                  <a:schemeClr val="bg1"/>
                </a:solidFill>
                <a:latin typeface="Corbel" panose="020B0503020204020204" pitchFamily="34" charset="0"/>
              </a:rPr>
              <a:t>ğ</a:t>
            </a:r>
            <a:r>
              <a:rPr lang="en-U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lu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96" y="1881796"/>
            <a:ext cx="5844839" cy="43620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02699" y="4029991"/>
            <a:ext cx="1859473" cy="478937"/>
            <a:chOff x="9058710" y="5833444"/>
            <a:chExt cx="1859473" cy="478937"/>
          </a:xfrm>
        </p:grpSpPr>
        <p:sp>
          <p:nvSpPr>
            <p:cNvPr id="7" name="Rectangle 6"/>
            <p:cNvSpPr/>
            <p:nvPr/>
          </p:nvSpPr>
          <p:spPr>
            <a:xfrm>
              <a:off x="9058710" y="5833444"/>
              <a:ext cx="1859473" cy="478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923" y="5878559"/>
              <a:ext cx="1703958" cy="38870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/>
          <p:cNvGrpSpPr/>
          <p:nvPr/>
        </p:nvGrpSpPr>
        <p:grpSpPr>
          <a:xfrm>
            <a:off x="9339550" y="5335548"/>
            <a:ext cx="1585773" cy="542407"/>
            <a:chOff x="215035" y="4449471"/>
            <a:chExt cx="1585773" cy="542407"/>
          </a:xfrm>
        </p:grpSpPr>
        <p:sp>
          <p:nvSpPr>
            <p:cNvPr id="9" name="Rectangle 8"/>
            <p:cNvSpPr/>
            <p:nvPr/>
          </p:nvSpPr>
          <p:spPr>
            <a:xfrm>
              <a:off x="215035" y="4449471"/>
              <a:ext cx="1585773" cy="542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08" y="4465225"/>
              <a:ext cx="1475232" cy="4572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202699" y="2599770"/>
            <a:ext cx="1859473" cy="478937"/>
            <a:chOff x="9058710" y="5833444"/>
            <a:chExt cx="1859473" cy="478937"/>
          </a:xfrm>
        </p:grpSpPr>
        <p:sp>
          <p:nvSpPr>
            <p:cNvPr id="12" name="Rectangle 11"/>
            <p:cNvSpPr/>
            <p:nvPr/>
          </p:nvSpPr>
          <p:spPr>
            <a:xfrm>
              <a:off x="9058710" y="5833444"/>
              <a:ext cx="1859473" cy="478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8923" y="5878559"/>
              <a:ext cx="1703958" cy="38870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7809854" cy="1708294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Dr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. Julio Benavides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Arizona Space Grant Consortium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Embry-Riddle Undergraduate Research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90" y="3657599"/>
            <a:ext cx="1802910" cy="2790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58" y="4857386"/>
            <a:ext cx="1590912" cy="1590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57016"/>
            <a:ext cx="1591653" cy="15916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7457" y="365126"/>
            <a:ext cx="11468745" cy="1014224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Acknowledgements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75" y="4857016"/>
            <a:ext cx="2051878" cy="17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Use of this program </a:t>
            </a: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could translate </a:t>
            </a:r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to better </a:t>
            </a: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understanding of orbital mechanics and its corresponding software.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6" t="2684" r="10194" b="2738"/>
          <a:stretch/>
        </p:blipFill>
        <p:spPr>
          <a:xfrm>
            <a:off x="6345382" y="1542762"/>
            <a:ext cx="4553961" cy="499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53" t="12819" r="3215" b="5109"/>
          <a:stretch/>
        </p:blipFill>
        <p:spPr>
          <a:xfrm>
            <a:off x="576377" y="1653309"/>
            <a:ext cx="5347854" cy="290021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81048" y="5330622"/>
            <a:ext cx="2644769" cy="73767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Questions?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7" y="1864456"/>
            <a:ext cx="11468745" cy="4046948"/>
          </a:xfrm>
          <a:solidFill>
            <a:schemeClr val="tx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NASA Jet Propulsion Laboratory “HORIZONS Web-Interface” Available: 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https://ssd.jpl.nasa.gov/horizons.cgi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D. Garrison “App Designer” </a:t>
            </a:r>
            <a:r>
              <a:rPr lang="en-US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Mathworks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https://www.mathworks.com/videos/app-designer-117921.html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S. E. Dreyfus and H. L. Dreyfus, "A Five-Stage Model of the Mental Activities Involved in Directed Skill Acquisition," California </a:t>
            </a:r>
            <a:r>
              <a:rPr lang="en-US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Univ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 Berkeley Operations Research Center, 1980.</a:t>
            </a: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Background Image: </a:t>
            </a:r>
            <a:r>
              <a:rPr lang="en-US" sz="2400" dirty="0">
                <a:hlinkClick r:id="rId4"/>
              </a:rPr>
              <a:t>https://pixabay.com/photos/milky-way-starry-sky-night-sky-star-2695569/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Lunar Rendezvous (p1): </a:t>
            </a:r>
            <a:r>
              <a:rPr lang="en-US" sz="2400" dirty="0">
                <a:hlinkClick r:id="rId5"/>
              </a:rPr>
              <a:t>https://commons.wikimedia.org/wiki/File:Lunar-orbit_rendezvous.jpg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purpose of this project is to develop </a:t>
            </a:r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a basic orbital mechanics demonstrator with a simple user </a:t>
            </a: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interface.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019" y="1906293"/>
            <a:ext cx="8081619" cy="44470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One plot option allows the user to view changes </a:t>
            </a:r>
            <a:r>
              <a:rPr lang="en-US" sz="4000" dirty="0">
                <a:solidFill>
                  <a:schemeClr val="bg1"/>
                </a:solidFill>
                <a:latin typeface="Corbel" panose="020B0503020204020204" pitchFamily="34" charset="0"/>
              </a:rPr>
              <a:t>in classical orbital elements </a:t>
            </a:r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during the mission.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29" y="1604865"/>
            <a:ext cx="8543129" cy="4751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39368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user can compare orbital elements with and without perturbing bodies (i.e. moons).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55062" y="1671607"/>
            <a:ext cx="9933534" cy="4366728"/>
            <a:chOff x="914399" y="1671606"/>
            <a:chExt cx="9933534" cy="43667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" r="68092" b="52429"/>
            <a:stretch/>
          </p:blipFill>
          <p:spPr>
            <a:xfrm>
              <a:off x="5374432" y="1671606"/>
              <a:ext cx="5473501" cy="43667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" t="1847" r="67818" b="52660"/>
            <a:stretch/>
          </p:blipFill>
          <p:spPr>
            <a:xfrm>
              <a:off x="914399" y="1671607"/>
              <a:ext cx="5290458" cy="436672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Another plot option shows the spacecraft orbit with a marked initial </a:t>
            </a:r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and final </a:t>
            </a: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position.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477" t="25392" r="36236" b="33930"/>
          <a:stretch/>
        </p:blipFill>
        <p:spPr>
          <a:xfrm>
            <a:off x="3234759" y="2201676"/>
            <a:ext cx="5774139" cy="4154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750" t="2686" r="34958" b="93668"/>
          <a:stretch/>
        </p:blipFill>
        <p:spPr>
          <a:xfrm>
            <a:off x="3234759" y="1906292"/>
            <a:ext cx="4680487" cy="294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707" t="19686" r="27227" b="39895"/>
          <a:stretch/>
        </p:blipFill>
        <p:spPr>
          <a:xfrm>
            <a:off x="7328059" y="1905377"/>
            <a:ext cx="1680839" cy="68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orbit plot can also include the moons and their final positions.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23825" y="1906292"/>
            <a:ext cx="6796007" cy="4450058"/>
            <a:chOff x="2929178" y="1906292"/>
            <a:chExt cx="6796007" cy="44500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2162" t="24618" r="29565" b="29309"/>
            <a:stretch/>
          </p:blipFill>
          <p:spPr>
            <a:xfrm>
              <a:off x="2929179" y="2272278"/>
              <a:ext cx="6796005" cy="40840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5590" t="2548" r="41138" b="93149"/>
            <a:stretch/>
          </p:blipFill>
          <p:spPr>
            <a:xfrm>
              <a:off x="2929178" y="1906292"/>
              <a:ext cx="5046588" cy="3814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81356" t="6444" r="3099" b="86236"/>
            <a:stretch/>
          </p:blipFill>
          <p:spPr>
            <a:xfrm>
              <a:off x="7912332" y="1906293"/>
              <a:ext cx="1812853" cy="648793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user can select an animated view of the mission with the spacecraft and moons orbiting the central planet.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46906-6496-4174-9FB1-82C6BF348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05" y="2000517"/>
            <a:ext cx="4764379" cy="4046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D87F8-D186-4A3B-BE7B-B4FCA1693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84" y="2000517"/>
            <a:ext cx="4653031" cy="4046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13344-1127-440D-98D6-0D63D6C13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226" y="2092213"/>
            <a:ext cx="1603151" cy="921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0E4003-3864-48B6-9ECD-B41035AE8C62}"/>
              </a:ext>
            </a:extLst>
          </p:cNvPr>
          <p:cNvSpPr txBox="1"/>
          <p:nvPr/>
        </p:nvSpPr>
        <p:spPr>
          <a:xfrm>
            <a:off x="2846172" y="567729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Original Orbit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4E9F6-FC38-43CB-915A-458716A1C088}"/>
              </a:ext>
            </a:extLst>
          </p:cNvPr>
          <p:cNvSpPr txBox="1"/>
          <p:nvPr/>
        </p:nvSpPr>
        <p:spPr>
          <a:xfrm>
            <a:off x="7319183" y="5677299"/>
            <a:ext cx="202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True Anomaly: 159°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After the animation, a static plot provides the user with more viewing options.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6E42B-1D7E-421F-8AD5-E9BCC12E3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1" t="19861" r="19486" b="9625"/>
          <a:stretch/>
        </p:blipFill>
        <p:spPr>
          <a:xfrm>
            <a:off x="104161" y="1469181"/>
            <a:ext cx="6093439" cy="3338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EBA067-AE97-4A05-8842-92409306B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36" t="4204" r="3021" b="81782"/>
          <a:stretch/>
        </p:blipFill>
        <p:spPr>
          <a:xfrm>
            <a:off x="6197600" y="2138766"/>
            <a:ext cx="2078351" cy="1223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37" t="3626" r="3191" b="12213"/>
          <a:stretch/>
        </p:blipFill>
        <p:spPr>
          <a:xfrm>
            <a:off x="5812667" y="3331331"/>
            <a:ext cx="6223058" cy="3020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11" t="3369" r="81471" b="76601"/>
          <a:stretch/>
        </p:blipFill>
        <p:spPr>
          <a:xfrm>
            <a:off x="10870319" y="3362035"/>
            <a:ext cx="1165406" cy="718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57" y="365126"/>
            <a:ext cx="11468745" cy="1014224"/>
          </a:xfrm>
          <a:solidFill>
            <a:schemeClr val="tx1">
              <a:alpha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Use of this program </a:t>
            </a: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could translate </a:t>
            </a:r>
            <a:r>
              <a:rPr lang="en-US" sz="3600" dirty="0">
                <a:solidFill>
                  <a:schemeClr val="bg1"/>
                </a:solidFill>
                <a:latin typeface="Corbel" panose="020B0503020204020204" pitchFamily="34" charset="0"/>
              </a:rPr>
              <a:t>to better </a:t>
            </a:r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understanding of orbital mechanics and its corresponding software.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6F302-DCFE-49F8-8B1B-49648D632DE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6" t="2684" r="10194" b="2738"/>
          <a:stretch/>
        </p:blipFill>
        <p:spPr>
          <a:xfrm>
            <a:off x="6345382" y="1542762"/>
            <a:ext cx="4553961" cy="499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53" t="12819" r="3215" b="5109"/>
          <a:stretch/>
        </p:blipFill>
        <p:spPr>
          <a:xfrm>
            <a:off x="576377" y="1653309"/>
            <a:ext cx="5347854" cy="2900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9" y="5349875"/>
            <a:ext cx="88622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312</Words>
  <Application>Microsoft Office PowerPoint</Application>
  <PresentationFormat>Widescreen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Wingdings</vt:lpstr>
      <vt:lpstr>Office Theme</vt:lpstr>
      <vt:lpstr>Houston, We Don’t Have a Problem:   Designing Tools to Develop Orbital Mechanics Intuition </vt:lpstr>
      <vt:lpstr>The purpose of this project is to develop a basic orbital mechanics demonstrator with a simple user interface.</vt:lpstr>
      <vt:lpstr>One plot option allows the user to view changes in classical orbital elements during the mission.</vt:lpstr>
      <vt:lpstr>The user can compare orbital elements with and without perturbing bodies (i.e. moons).</vt:lpstr>
      <vt:lpstr>Another plot option shows the spacecraft orbit with a marked initial and final position.</vt:lpstr>
      <vt:lpstr>The orbit plot can also include the moons and their final positions.</vt:lpstr>
      <vt:lpstr>The user can select an animated view of the mission with the spacecraft and moons orbiting the central planet.</vt:lpstr>
      <vt:lpstr>After the animation, a static plot provides the user with more viewing options.</vt:lpstr>
      <vt:lpstr>Use of this program could translate to better understanding of orbital mechanics and its corresponding software.</vt:lpstr>
      <vt:lpstr>PowerPoint Presentation</vt:lpstr>
      <vt:lpstr>Use of this program could translate to better understanding of orbital mechanics and its corresponding software.</vt:lpstr>
      <vt:lpstr>References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Houston, We Don’t Have a Problem: Designing Tools to Develop Intuition Regarding Orbital Mechanics </dc:title>
  <dc:creator>Czyz, Maciej</dc:creator>
  <cp:lastModifiedBy>Czyz, Maciej</cp:lastModifiedBy>
  <cp:revision>37</cp:revision>
  <dcterms:created xsi:type="dcterms:W3CDTF">2019-03-25T22:55:36Z</dcterms:created>
  <dcterms:modified xsi:type="dcterms:W3CDTF">2019-04-02T02:24:32Z</dcterms:modified>
</cp:coreProperties>
</file>